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8" r:id="rId8"/>
    <p:sldId id="267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2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5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4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2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9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6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4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4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CB72A-61DB-43A0-9FBD-AB56BAEDCFD0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C22B169-DEF2-43B0-9E7E-9A41B2613D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28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D3ED045-20AC-4516-8353-FE12CC05BAB1}"/>
              </a:ext>
            </a:extLst>
          </p:cNvPr>
          <p:cNvSpPr/>
          <p:nvPr/>
        </p:nvSpPr>
        <p:spPr>
          <a:xfrm>
            <a:off x="0" y="8878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人脸追踪识别项目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EDDA75-0CCA-41A3-8F28-330A33F27526}"/>
              </a:ext>
            </a:extLst>
          </p:cNvPr>
          <p:cNvSpPr txBox="1"/>
          <p:nvPr/>
        </p:nvSpPr>
        <p:spPr>
          <a:xfrm>
            <a:off x="452761" y="3660704"/>
            <a:ext cx="83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成员：康智聪，曾童，周建萍，罗斐，廖东纯，陈雅凡</a:t>
            </a:r>
          </a:p>
        </p:txBody>
      </p:sp>
    </p:spTree>
    <p:extLst>
      <p:ext uri="{BB962C8B-B14F-4D97-AF65-F5344CB8AC3E}">
        <p14:creationId xmlns:p14="http://schemas.microsoft.com/office/powerpoint/2010/main" val="162336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FD0789E-1475-4C7E-ADDB-4024AA63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28" y="761002"/>
            <a:ext cx="5069872" cy="4056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D596EC-07E0-49B1-BD82-FF29BFD6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48" y="263951"/>
            <a:ext cx="3273703" cy="54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875CA-3D37-463A-B99E-63851C36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7391"/>
            <a:ext cx="9291215" cy="1366885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小组工作分配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8B075-551D-4D2C-949F-CDA36E5C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9" y="1348034"/>
            <a:ext cx="10991652" cy="4118312"/>
          </a:xfrm>
        </p:spPr>
        <p:txBody>
          <a:bodyPr/>
          <a:lstStyle/>
          <a:p>
            <a:r>
              <a:rPr lang="zh-CN" altLang="en-US" dirty="0"/>
              <a:t>康智聪：主要负责资料收集，代码运行，程序出错更改，接线，人脸追踪识别，检查与监督后勤保障，</a:t>
            </a:r>
            <a:r>
              <a:rPr lang="en-US" altLang="zh-CN" dirty="0"/>
              <a:t>ppt</a:t>
            </a:r>
            <a:r>
              <a:rPr lang="zh-CN" altLang="en-US" dirty="0"/>
              <a:t>记录等问题</a:t>
            </a:r>
            <a:endParaRPr lang="en-US" altLang="zh-CN" dirty="0"/>
          </a:p>
          <a:p>
            <a:r>
              <a:rPr lang="zh-CN" altLang="en-US" dirty="0"/>
              <a:t>周建萍：负责资料收集，安装相关库的文件</a:t>
            </a:r>
            <a:endParaRPr lang="en-US" altLang="zh-CN" dirty="0"/>
          </a:p>
          <a:p>
            <a:r>
              <a:rPr lang="zh-CN" altLang="en-US" dirty="0"/>
              <a:t>廖东纯：负责资料查找与运行摄像头打开；负责小组的拍照</a:t>
            </a:r>
            <a:endParaRPr lang="en-US" altLang="zh-CN" dirty="0"/>
          </a:p>
          <a:p>
            <a:r>
              <a:rPr lang="zh-CN" altLang="en-US" dirty="0"/>
              <a:t>陈雅凡：负责元器件的接线，运行自由云台转动</a:t>
            </a:r>
            <a:endParaRPr lang="en-US" altLang="zh-CN" dirty="0"/>
          </a:p>
          <a:p>
            <a:r>
              <a:rPr lang="zh-CN" altLang="en-US" dirty="0"/>
              <a:t>罗斐：负责信息查找，人脸识别工作</a:t>
            </a:r>
            <a:endParaRPr lang="en-US" altLang="zh-CN" dirty="0"/>
          </a:p>
          <a:p>
            <a:r>
              <a:rPr lang="zh-CN" altLang="en-US" dirty="0"/>
              <a:t>曾童：负责资料收集，拍照记录，</a:t>
            </a:r>
            <a:r>
              <a:rPr lang="en-US" altLang="zh-CN" dirty="0"/>
              <a:t>ppt</a:t>
            </a:r>
            <a:r>
              <a:rPr lang="zh-CN" altLang="en-US" dirty="0"/>
              <a:t>制作，安装树莓派镜像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78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76A776-5CFA-4FEC-8AC1-B719096C54C9}"/>
              </a:ext>
            </a:extLst>
          </p:cNvPr>
          <p:cNvSpPr/>
          <p:nvPr/>
        </p:nvSpPr>
        <p:spPr>
          <a:xfrm>
            <a:off x="0" y="0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组装树莓派环境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041C8-42B2-4407-BDCF-E2D86889F126}"/>
              </a:ext>
            </a:extLst>
          </p:cNvPr>
          <p:cNvSpPr txBox="1"/>
          <p:nvPr/>
        </p:nvSpPr>
        <p:spPr>
          <a:xfrm>
            <a:off x="956225" y="1485289"/>
            <a:ext cx="755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选用官方树莓派系统</a:t>
            </a:r>
            <a:r>
              <a:rPr lang="en-US" altLang="zh-CN" sz="2000" dirty="0"/>
              <a:t>raspberry,</a:t>
            </a:r>
            <a:r>
              <a:rPr lang="zh-CN" altLang="en-US" sz="2000" dirty="0"/>
              <a:t>下载并拷贝到</a:t>
            </a:r>
            <a:r>
              <a:rPr lang="en-US" altLang="zh-CN" sz="2000" dirty="0"/>
              <a:t>SD</a:t>
            </a:r>
            <a:r>
              <a:rPr lang="zh-CN" altLang="en-US" sz="2000" dirty="0"/>
              <a:t>卡上。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38CACD-B09E-49FD-A57D-46F84DF9C05A}"/>
              </a:ext>
            </a:extLst>
          </p:cNvPr>
          <p:cNvSpPr txBox="1"/>
          <p:nvPr/>
        </p:nvSpPr>
        <p:spPr>
          <a:xfrm>
            <a:off x="956225" y="3312349"/>
            <a:ext cx="755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查找并安装人脸追踪识别所需安装的库文件资料：</a:t>
            </a:r>
            <a:endParaRPr lang="en-US" altLang="zh-CN" sz="2000" dirty="0"/>
          </a:p>
          <a:p>
            <a:r>
              <a:rPr lang="en-US" altLang="zh-CN" sz="2000" dirty="0"/>
              <a:t>          opencv  ,  face_recognition  ,  dilb  ,   RPi.GPIO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7968CC-2DD6-4003-A4B2-86401F3B0C6C}"/>
              </a:ext>
            </a:extLst>
          </p:cNvPr>
          <p:cNvSpPr/>
          <p:nvPr/>
        </p:nvSpPr>
        <p:spPr>
          <a:xfrm>
            <a:off x="216260" y="6155071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负责人：曾童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29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F75DB08-9C6B-4EB9-95F8-FE838EEC54F5}"/>
              </a:ext>
            </a:extLst>
          </p:cNvPr>
          <p:cNvSpPr/>
          <p:nvPr/>
        </p:nvSpPr>
        <p:spPr>
          <a:xfrm>
            <a:off x="0" y="-1557"/>
            <a:ext cx="89309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安装</a:t>
            </a:r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（会自动安装</a:t>
            </a:r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等工具包）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129EC5-4E05-4F00-95C5-C07E172801F5}"/>
              </a:ext>
            </a:extLst>
          </p:cNvPr>
          <p:cNvSpPr txBox="1"/>
          <p:nvPr/>
        </p:nvSpPr>
        <p:spPr>
          <a:xfrm>
            <a:off x="1541190" y="644010"/>
            <a:ext cx="7389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sudo apt update</a:t>
            </a:r>
          </a:p>
          <a:p>
            <a:r>
              <a:rPr lang="en-US" altLang="zh-CN" dirty="0"/>
              <a:t>sudo apt install libopencv-dev python3-opencv</a:t>
            </a:r>
          </a:p>
          <a:p>
            <a:endParaRPr lang="fr-FR" altLang="zh-CN" dirty="0"/>
          </a:p>
          <a:p>
            <a:r>
              <a:rPr lang="fr-FR" altLang="zh-CN" dirty="0"/>
              <a:t>python3 -c </a:t>
            </a:r>
            <a:r>
              <a:rPr lang="zh-CN" altLang="en-US" dirty="0"/>
              <a:t>“</a:t>
            </a:r>
            <a:r>
              <a:rPr lang="fr-FR" altLang="zh-CN" dirty="0"/>
              <a:t>import cv2; print(cv2.__version__)</a:t>
            </a:r>
            <a:r>
              <a:rPr lang="zh-CN" altLang="en-US" dirty="0"/>
              <a:t>”</a:t>
            </a:r>
            <a:r>
              <a:rPr lang="fr-FR" altLang="zh-CN" dirty="0"/>
              <a:t> ##</a:t>
            </a:r>
            <a:r>
              <a:rPr lang="zh-CN" altLang="en-US" dirty="0"/>
              <a:t>验证</a:t>
            </a:r>
            <a:r>
              <a:rPr lang="en-US" altLang="zh-CN" dirty="0"/>
              <a:t>opencv</a:t>
            </a:r>
            <a:r>
              <a:rPr lang="zh-CN" altLang="en-US" dirty="0"/>
              <a:t>安装</a:t>
            </a:r>
            <a:endParaRPr lang="fr-FR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D7ADFF-FAA5-4D9C-A592-B31A4AA95927}"/>
              </a:ext>
            </a:extLst>
          </p:cNvPr>
          <p:cNvSpPr/>
          <p:nvPr/>
        </p:nvSpPr>
        <p:spPr>
          <a:xfrm>
            <a:off x="-961533" y="1798172"/>
            <a:ext cx="10680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安装</a:t>
            </a:r>
            <a:r>
              <a:rPr lang="en-US" altLang="zh-CN" sz="3600" dirty="0"/>
              <a:t>face_recognition </a:t>
            </a:r>
            <a:r>
              <a:rPr lang="zh-CN" altLang="en-US" sz="3600" dirty="0"/>
              <a:t>（会自动安装</a:t>
            </a:r>
            <a:r>
              <a:rPr lang="en-US" altLang="zh-CN" sz="3600" dirty="0"/>
              <a:t>dlib</a:t>
            </a:r>
            <a:r>
              <a:rPr lang="zh-CN" altLang="en-US" sz="3600" dirty="0"/>
              <a:t>）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2DB2D-3FF7-480A-B825-25140EBC71FF}"/>
              </a:ext>
            </a:extLst>
          </p:cNvPr>
          <p:cNvSpPr txBox="1"/>
          <p:nvPr/>
        </p:nvSpPr>
        <p:spPr>
          <a:xfrm>
            <a:off x="1693588" y="3189447"/>
            <a:ext cx="9028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ImportError :  </a:t>
            </a:r>
            <a:r>
              <a:rPr lang="en-US" altLang="zh-CN" dirty="0"/>
              <a:t>libatlas.so.3: cannot open shared object file: No such file or directory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Solve : </a:t>
            </a:r>
            <a:r>
              <a:rPr lang="en-US" altLang="zh-CN" dirty="0"/>
              <a:t>sudo apt-get install libatlas-base-dev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12922E-6B49-4C68-9564-977727CC3D59}"/>
              </a:ext>
            </a:extLst>
          </p:cNvPr>
          <p:cNvSpPr/>
          <p:nvPr/>
        </p:nvSpPr>
        <p:spPr>
          <a:xfrm>
            <a:off x="0" y="4236815"/>
            <a:ext cx="28969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安装</a:t>
            </a:r>
            <a:r>
              <a:rPr lang="en-US" altLang="zh-CN" sz="3600" dirty="0"/>
              <a:t>RPi.GPIO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E18F5-92D1-423A-8F20-2B6E4CCD3F57}"/>
              </a:ext>
            </a:extLst>
          </p:cNvPr>
          <p:cNvSpPr txBox="1"/>
          <p:nvPr/>
        </p:nvSpPr>
        <p:spPr>
          <a:xfrm>
            <a:off x="1693588" y="4863936"/>
            <a:ext cx="6216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sudo apt update</a:t>
            </a:r>
          </a:p>
          <a:p>
            <a:r>
              <a:rPr lang="en-US" altLang="zh-CN" dirty="0"/>
              <a:t>pip3 install </a:t>
            </a:r>
            <a:r>
              <a:rPr lang="en-US" altLang="zh-CN" sz="1800" dirty="0"/>
              <a:t>RPi.GPIO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3FDC77-7D49-4452-B4A8-584D0664CF8F}"/>
              </a:ext>
            </a:extLst>
          </p:cNvPr>
          <p:cNvSpPr txBox="1"/>
          <p:nvPr/>
        </p:nvSpPr>
        <p:spPr>
          <a:xfrm>
            <a:off x="1693588" y="2465244"/>
            <a:ext cx="6216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sudo apt update</a:t>
            </a:r>
          </a:p>
          <a:p>
            <a:r>
              <a:rPr lang="en-US" altLang="zh-CN" dirty="0"/>
              <a:t>pip3 install  face-recognition</a:t>
            </a:r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546A5E-90F9-4598-BF27-94245FBD8D59}"/>
              </a:ext>
            </a:extLst>
          </p:cNvPr>
          <p:cNvSpPr txBox="1"/>
          <p:nvPr/>
        </p:nvSpPr>
        <p:spPr>
          <a:xfrm>
            <a:off x="3261673" y="3888192"/>
            <a:ext cx="7748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##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通过以上还没有解决，建议重装：</a:t>
            </a:r>
            <a:r>
              <a:rPr lang="en-US" altLang="zh-CN" dirty="0"/>
              <a:t>pip3 uninstall  face-recognition</a:t>
            </a:r>
          </a:p>
          <a:p>
            <a:r>
              <a:rPr lang="en-US" altLang="zh-CN" dirty="0"/>
              <a:t>                                                                 pip3 install  face-recognition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4A8758-3893-4DF7-9248-D77BC66C7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53579" y="506428"/>
            <a:ext cx="3089665" cy="227637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F73A86-3FE9-4A22-BCAD-CF9E93005E06}"/>
              </a:ext>
            </a:extLst>
          </p:cNvPr>
          <p:cNvSpPr/>
          <p:nvPr/>
        </p:nvSpPr>
        <p:spPr>
          <a:xfrm>
            <a:off x="-14572" y="615507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负责人：周建萍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5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CC9233B-1D79-4C72-958F-790916E3CC5B}"/>
              </a:ext>
            </a:extLst>
          </p:cNvPr>
          <p:cNvSpPr/>
          <p:nvPr/>
        </p:nvSpPr>
        <p:spPr>
          <a:xfrm>
            <a:off x="1" y="0"/>
            <a:ext cx="7739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dirty="0">
                <a:ln w="0"/>
              </a:rPr>
              <a:t>使用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打开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摄像头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819C0E-869C-4813-8B4E-5944409199AA}"/>
              </a:ext>
            </a:extLst>
          </p:cNvPr>
          <p:cNvSpPr txBox="1"/>
          <p:nvPr/>
        </p:nvSpPr>
        <p:spPr>
          <a:xfrm>
            <a:off x="296835" y="1387711"/>
            <a:ext cx="7463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cv2</a:t>
            </a:r>
          </a:p>
          <a:p>
            <a:r>
              <a:rPr lang="en-US" altLang="zh-CN" dirty="0"/>
              <a:t>cap = cv2.VideoCapture(0)</a:t>
            </a:r>
          </a:p>
          <a:p>
            <a:r>
              <a:rPr lang="en-US" altLang="zh-CN" dirty="0"/>
              <a:t>cap.set(3,640)</a:t>
            </a:r>
          </a:p>
          <a:p>
            <a:r>
              <a:rPr lang="en-US" altLang="zh-CN" dirty="0"/>
              <a:t>cap.set(4,480)</a:t>
            </a:r>
          </a:p>
          <a:p>
            <a:r>
              <a:rPr lang="en-US" altLang="zh-CN" dirty="0"/>
              <a:t>while(1):</a:t>
            </a:r>
          </a:p>
          <a:p>
            <a:r>
              <a:rPr lang="en-US" altLang="zh-CN" dirty="0"/>
              <a:t>    success,img=cap.read()</a:t>
            </a:r>
          </a:p>
          <a:p>
            <a:r>
              <a:rPr lang="en-US" altLang="zh-CN" dirty="0"/>
              <a:t>    cv2.imshow("video",img)</a:t>
            </a:r>
          </a:p>
          <a:p>
            <a:r>
              <a:rPr lang="en-US" altLang="zh-CN" dirty="0"/>
              <a:t>    k=cv2.waitKey(1) &amp; 0xFF</a:t>
            </a:r>
          </a:p>
          <a:p>
            <a:r>
              <a:rPr lang="en-US" altLang="zh-CN" dirty="0"/>
              <a:t>    if (k==ord('q’)):</a:t>
            </a:r>
          </a:p>
          <a:p>
            <a:r>
              <a:rPr lang="en-US" altLang="zh-CN" dirty="0"/>
              <a:t>       break</a:t>
            </a:r>
          </a:p>
          <a:p>
            <a:r>
              <a:rPr lang="en-US" altLang="zh-CN" dirty="0"/>
              <a:t>cap.release()</a:t>
            </a:r>
          </a:p>
          <a:p>
            <a:r>
              <a:rPr lang="en-US" altLang="zh-CN" dirty="0"/>
              <a:t>cv2.destroyAllWindows()</a:t>
            </a:r>
            <a:endParaRPr lang="zh-CN" altLang="en-US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06E8A3DA-2101-427E-B6F8-90C329268B93}"/>
              </a:ext>
            </a:extLst>
          </p:cNvPr>
          <p:cNvSpPr/>
          <p:nvPr/>
        </p:nvSpPr>
        <p:spPr>
          <a:xfrm>
            <a:off x="1955878" y="2019300"/>
            <a:ext cx="269748" cy="464820"/>
          </a:xfrm>
          <a:prstGeom prst="rightBrace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F4FC6-2342-4BE1-8C44-2CE134AB8CA6}"/>
              </a:ext>
            </a:extLst>
          </p:cNvPr>
          <p:cNvSpPr/>
          <p:nvPr/>
        </p:nvSpPr>
        <p:spPr>
          <a:xfrm>
            <a:off x="2225626" y="2067044"/>
            <a:ext cx="14734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/>
              <a:t>#</a:t>
            </a:r>
            <a:r>
              <a:rPr lang="zh-CN" altLang="en-US" dirty="0"/>
              <a:t>窗口的大小</a:t>
            </a:r>
          </a:p>
        </p:txBody>
      </p:sp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68B2FB5E-6BB9-4802-B55C-5F3A00C01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4362" y="1228746"/>
            <a:ext cx="4659313" cy="3494484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FEB1073-027D-43E7-8DB6-E8A3DD4D3110}"/>
              </a:ext>
            </a:extLst>
          </p:cNvPr>
          <p:cNvSpPr/>
          <p:nvPr/>
        </p:nvSpPr>
        <p:spPr>
          <a:xfrm>
            <a:off x="-14572" y="615507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负责人：廖东纯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152DC2-4FA7-4ACA-A007-8A2CABBD307D}"/>
              </a:ext>
            </a:extLst>
          </p:cNvPr>
          <p:cNvSpPr/>
          <p:nvPr/>
        </p:nvSpPr>
        <p:spPr>
          <a:xfrm>
            <a:off x="3607496" y="2074294"/>
            <a:ext cx="15712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640</a:t>
            </a:r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分辨率</a:t>
            </a:r>
          </a:p>
        </p:txBody>
      </p:sp>
    </p:spTree>
    <p:extLst>
      <p:ext uri="{BB962C8B-B14F-4D97-AF65-F5344CB8AC3E}">
        <p14:creationId xmlns:p14="http://schemas.microsoft.com/office/powerpoint/2010/main" val="164298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907ACC-CB68-4C91-A789-1F85745C7625}"/>
              </a:ext>
            </a:extLst>
          </p:cNvPr>
          <p:cNvSpPr/>
          <p:nvPr/>
        </p:nvSpPr>
        <p:spPr>
          <a:xfrm>
            <a:off x="-935498" y="16820"/>
            <a:ext cx="57886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控制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云台自由移动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02BF07-97D7-4712-950A-CD9E895FEFB8}"/>
              </a:ext>
            </a:extLst>
          </p:cNvPr>
          <p:cNvSpPr/>
          <p:nvPr/>
        </p:nvSpPr>
        <p:spPr>
          <a:xfrm>
            <a:off x="3705666" y="646331"/>
            <a:ext cx="29999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打开终端，定位到</a:t>
            </a:r>
            <a:r>
              <a:rPr lang="en-US" altLang="zh-CN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</a:t>
            </a:r>
            <a:r>
              <a:rPr lang="zh-CN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文件的位置</a:t>
            </a:r>
            <a:endParaRPr lang="en-US" altLang="zh-CN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输入：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sudo python3 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.py </a:t>
            </a:r>
            <a:r>
              <a:rPr lang="en-US" altLang="zh-CN" sz="1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11 45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zh-CN" sz="1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13 30 </a:t>
            </a:r>
            <a:endParaRPr lang="zh-CN" altLang="en-US" sz="12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441EC8F5-1F63-437C-99BD-51819D970AF2}"/>
              </a:ext>
            </a:extLst>
          </p:cNvPr>
          <p:cNvSpPr/>
          <p:nvPr/>
        </p:nvSpPr>
        <p:spPr>
          <a:xfrm rot="10800000">
            <a:off x="5798820" y="1107994"/>
            <a:ext cx="64770" cy="461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7CFAADB-C191-4323-B96B-503D8498CA40}"/>
              </a:ext>
            </a:extLst>
          </p:cNvPr>
          <p:cNvSpPr/>
          <p:nvPr/>
        </p:nvSpPr>
        <p:spPr>
          <a:xfrm rot="10800000">
            <a:off x="6216015" y="1107995"/>
            <a:ext cx="64770" cy="461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9B198D-2F4C-4177-95D2-F56EC65B08BA}"/>
              </a:ext>
            </a:extLst>
          </p:cNvPr>
          <p:cNvSpPr txBox="1"/>
          <p:nvPr/>
        </p:nvSpPr>
        <p:spPr>
          <a:xfrm>
            <a:off x="5311140" y="1569599"/>
            <a:ext cx="211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舵机</a:t>
            </a:r>
            <a:r>
              <a:rPr lang="en-US" altLang="zh-CN" sz="1200" dirty="0"/>
              <a:t>1       </a:t>
            </a:r>
            <a:r>
              <a:rPr lang="zh-CN" altLang="en-US" sz="1200" dirty="0"/>
              <a:t>舵机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55A743-9A62-42A6-8984-96D946342411}"/>
              </a:ext>
            </a:extLst>
          </p:cNvPr>
          <p:cNvSpPr txBox="1"/>
          <p:nvPr/>
        </p:nvSpPr>
        <p:spPr>
          <a:xfrm>
            <a:off x="162201" y="663151"/>
            <a:ext cx="574901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from time import sleep</a:t>
            </a:r>
          </a:p>
          <a:p>
            <a:r>
              <a:rPr lang="en-US" altLang="zh-CN" sz="1400" dirty="0"/>
              <a:t>import RPi.GPIO as GPIO</a:t>
            </a:r>
          </a:p>
          <a:p>
            <a:r>
              <a:rPr lang="en-US" altLang="zh-CN" sz="1400" dirty="0"/>
              <a:t>GPIO.setmode(GPIO.BOARD)</a:t>
            </a:r>
          </a:p>
          <a:p>
            <a:r>
              <a:rPr lang="en-US" altLang="zh-CN" sz="1400" dirty="0"/>
              <a:t>GPIO.setwarnings(False)</a:t>
            </a:r>
          </a:p>
          <a:p>
            <a:r>
              <a:rPr lang="en-US" altLang="zh-CN" sz="1400" dirty="0"/>
              <a:t>def setServoAngle(servo, angle):</a:t>
            </a:r>
          </a:p>
          <a:p>
            <a:r>
              <a:rPr lang="en-US" altLang="zh-CN" sz="1400" dirty="0"/>
              <a:t>    pwm = GPIO.PWM(servo, 50)</a:t>
            </a:r>
          </a:p>
          <a:p>
            <a:r>
              <a:rPr lang="en-US" altLang="zh-CN" sz="1400" dirty="0"/>
              <a:t>    pwm.start(8)</a:t>
            </a:r>
          </a:p>
          <a:p>
            <a:r>
              <a:rPr lang="en-US" altLang="zh-CN" sz="1400" dirty="0"/>
              <a:t>    dutyCycle = angle / 18. +3.</a:t>
            </a:r>
          </a:p>
          <a:p>
            <a:r>
              <a:rPr lang="en-US" altLang="zh-CN" sz="1400" dirty="0"/>
              <a:t>    pwm.ChangeDutyCycle(dutyCycle)</a:t>
            </a:r>
          </a:p>
          <a:p>
            <a:r>
              <a:rPr lang="en-US" altLang="zh-CN" sz="1400" dirty="0"/>
              <a:t>    sleep(0.3)</a:t>
            </a:r>
          </a:p>
          <a:p>
            <a:r>
              <a:rPr lang="en-US" altLang="zh-CN" sz="1400" dirty="0"/>
              <a:t>    pwm.stop()</a:t>
            </a:r>
          </a:p>
          <a:p>
            <a:endParaRPr lang="en-US" altLang="zh-CN" sz="1400" dirty="0"/>
          </a:p>
          <a:p>
            <a:r>
              <a:rPr lang="en-US" altLang="zh-CN" sz="1400" dirty="0"/>
              <a:t>if  __name__ == '__main__':</a:t>
            </a:r>
          </a:p>
          <a:p>
            <a:r>
              <a:rPr lang="en-US" altLang="zh-CN" sz="1400" dirty="0"/>
              <a:t>    import  sys</a:t>
            </a:r>
          </a:p>
          <a:p>
            <a:r>
              <a:rPr lang="en-US" altLang="zh-CN" sz="1400" dirty="0"/>
              <a:t>    servo =  int(</a:t>
            </a:r>
            <a:r>
              <a:rPr lang="en-US" altLang="zh-CN" sz="1400" dirty="0" err="1"/>
              <a:t>sys.argv</a:t>
            </a:r>
            <a:r>
              <a:rPr lang="en-US" altLang="zh-CN" sz="1400" dirty="0"/>
              <a:t>[1])  </a:t>
            </a:r>
            <a:r>
              <a:rPr lang="en-US" altLang="zh-CN" sz="14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400" dirty="0">
                <a:solidFill>
                  <a:schemeClr val="tx1">
                    <a:lumMod val="85000"/>
                  </a:schemeClr>
                </a:solidFill>
              </a:rPr>
              <a:t>设置第一个输入框为输入引脚的端口号</a:t>
            </a:r>
            <a:endParaRPr lang="en-US" altLang="zh-CN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400" dirty="0"/>
              <a:t>    GPIO.setup(</a:t>
            </a:r>
            <a:r>
              <a:rPr lang="en-US" altLang="zh-CN" sz="1400" dirty="0" err="1"/>
              <a:t>servo,GPIO.OUT</a:t>
            </a:r>
            <a:r>
              <a:rPr lang="en-US" altLang="zh-CN" sz="1400" dirty="0"/>
              <a:t>)</a:t>
            </a:r>
            <a:r>
              <a:rPr lang="en-US" altLang="zh-CN" sz="14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400" dirty="0">
                <a:solidFill>
                  <a:schemeClr val="tx1">
                    <a:lumMod val="85000"/>
                  </a:schemeClr>
                </a:solidFill>
              </a:rPr>
              <a:t>设置引脚为输出</a:t>
            </a:r>
            <a:endParaRPr lang="en-US" altLang="zh-CN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400" dirty="0"/>
              <a:t>    setServoAngle(servo, int(</a:t>
            </a:r>
            <a:r>
              <a:rPr lang="en-US" altLang="zh-CN" sz="1400" dirty="0" err="1"/>
              <a:t>sys.argv</a:t>
            </a:r>
            <a:r>
              <a:rPr lang="en-US" altLang="zh-CN" sz="1400" dirty="0"/>
              <a:t>[2])) </a:t>
            </a:r>
          </a:p>
          <a:p>
            <a:r>
              <a:rPr lang="en-US" altLang="zh-CN" sz="1400" dirty="0"/>
              <a:t>                                                  </a:t>
            </a:r>
            <a:r>
              <a:rPr lang="en-US" altLang="zh-CN" sz="14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400" dirty="0">
                <a:solidFill>
                  <a:schemeClr val="tx1">
                    <a:lumMod val="85000"/>
                  </a:schemeClr>
                </a:solidFill>
              </a:rPr>
              <a:t>设置第二个输入框为输入角度</a:t>
            </a:r>
            <a:endParaRPr lang="en-US" altLang="zh-CN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400" dirty="0"/>
              <a:t>    </a:t>
            </a:r>
          </a:p>
          <a:p>
            <a:r>
              <a:rPr lang="en-US" altLang="zh-CN" sz="1400" dirty="0"/>
              <a:t>    servo1 =  int(</a:t>
            </a:r>
            <a:r>
              <a:rPr lang="en-US" altLang="zh-CN" sz="1400" dirty="0" err="1"/>
              <a:t>sys.argv</a:t>
            </a:r>
            <a:r>
              <a:rPr lang="en-US" altLang="zh-CN" sz="1400" dirty="0"/>
              <a:t>[3]) </a:t>
            </a:r>
            <a:r>
              <a:rPr lang="en-US" altLang="zh-CN" sz="14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400" dirty="0">
                <a:solidFill>
                  <a:schemeClr val="tx1">
                    <a:lumMod val="85000"/>
                  </a:schemeClr>
                </a:solidFill>
              </a:rPr>
              <a:t>同上</a:t>
            </a:r>
            <a:endParaRPr lang="en-US" altLang="zh-CN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400" dirty="0"/>
              <a:t>    GPIO.setup(servo1,GPIO.OUT)</a:t>
            </a:r>
          </a:p>
          <a:p>
            <a:r>
              <a:rPr lang="en-US" altLang="zh-CN" sz="1400" dirty="0"/>
              <a:t>    setServoAngle(servo1, int(</a:t>
            </a:r>
            <a:r>
              <a:rPr lang="en-US" altLang="zh-CN" sz="1400" dirty="0" err="1"/>
              <a:t>sys.argv</a:t>
            </a:r>
            <a:r>
              <a:rPr lang="en-US" altLang="zh-CN" sz="1400" dirty="0"/>
              <a:t>[4]))</a:t>
            </a:r>
          </a:p>
          <a:p>
            <a:r>
              <a:rPr lang="en-US" altLang="zh-CN" sz="1400" dirty="0"/>
              <a:t>    GPIO.cleanup()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0DEC0-188D-444B-9475-7D37156E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138" y="16820"/>
            <a:ext cx="2261862" cy="2480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3562B0-9998-4DDB-8B3F-C609C413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14" y="16820"/>
            <a:ext cx="2435685" cy="24624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91A63C1-585D-445A-8079-9015306B42B1}"/>
              </a:ext>
            </a:extLst>
          </p:cNvPr>
          <p:cNvSpPr/>
          <p:nvPr/>
        </p:nvSpPr>
        <p:spPr>
          <a:xfrm>
            <a:off x="-14572" y="615507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负责人：陈雅凡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E6B12B3B-39E2-4677-B043-31E29CCE145E}"/>
              </a:ext>
            </a:extLst>
          </p:cNvPr>
          <p:cNvSpPr/>
          <p:nvPr/>
        </p:nvSpPr>
        <p:spPr>
          <a:xfrm>
            <a:off x="3293120" y="1552381"/>
            <a:ext cx="387497" cy="15192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531E04-374A-4A4B-96A6-9A1B53C71A60}"/>
              </a:ext>
            </a:extLst>
          </p:cNvPr>
          <p:cNvSpPr/>
          <p:nvPr/>
        </p:nvSpPr>
        <p:spPr>
          <a:xfrm>
            <a:off x="3601432" y="1767954"/>
            <a:ext cx="22621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设置</a:t>
            </a:r>
            <a:endParaRPr lang="en-US" altLang="zh-CN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调整舵机角度的函数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FAAC77-24D7-4352-B290-60035D145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658" y="3273086"/>
            <a:ext cx="1200150" cy="3371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6A58ED6-E4F1-4E66-940C-585856637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53" y="3930766"/>
            <a:ext cx="2477368" cy="8959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5A4232-D4A5-4305-862A-267C93956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53" y="5262696"/>
            <a:ext cx="2477368" cy="895982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27251D3-BDE4-4CAC-9831-DE1A476238C1}"/>
              </a:ext>
            </a:extLst>
          </p:cNvPr>
          <p:cNvCxnSpPr>
            <a:cxnSpLocks/>
          </p:cNvCxnSpPr>
          <p:nvPr/>
        </p:nvCxnSpPr>
        <p:spPr>
          <a:xfrm>
            <a:off x="9321553" y="5710687"/>
            <a:ext cx="130501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2221C84-6BE8-439B-8250-F744D28D88B0}"/>
              </a:ext>
            </a:extLst>
          </p:cNvPr>
          <p:cNvCxnSpPr>
            <a:cxnSpLocks/>
          </p:cNvCxnSpPr>
          <p:nvPr/>
        </p:nvCxnSpPr>
        <p:spPr>
          <a:xfrm flipV="1">
            <a:off x="10626571" y="3071675"/>
            <a:ext cx="0" cy="26390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78831DC-1BB8-4497-9F6F-3BB3E0DD0C54}"/>
              </a:ext>
            </a:extLst>
          </p:cNvPr>
          <p:cNvCxnSpPr>
            <a:cxnSpLocks/>
          </p:cNvCxnSpPr>
          <p:nvPr/>
        </p:nvCxnSpPr>
        <p:spPr>
          <a:xfrm>
            <a:off x="9321553" y="4378757"/>
            <a:ext cx="1305018" cy="124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1AFF0FB-6A7E-4E1F-89AD-1F5156E39225}"/>
              </a:ext>
            </a:extLst>
          </p:cNvPr>
          <p:cNvCxnSpPr>
            <a:cxnSpLocks/>
          </p:cNvCxnSpPr>
          <p:nvPr/>
        </p:nvCxnSpPr>
        <p:spPr>
          <a:xfrm>
            <a:off x="10626571" y="3071675"/>
            <a:ext cx="150032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20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22A9A9-7237-4C21-93DF-829E46D340D5}"/>
              </a:ext>
            </a:extLst>
          </p:cNvPr>
          <p:cNvSpPr/>
          <p:nvPr/>
        </p:nvSpPr>
        <p:spPr>
          <a:xfrm>
            <a:off x="0" y="-41056"/>
            <a:ext cx="119752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dirty="0"/>
              <a:t>使用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opencv+face_</a:t>
            </a:r>
            <a:r>
              <a:rPr lang="en-US" altLang="zh-CN" sz="3600" dirty="0"/>
              <a:t> 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recognition</a:t>
            </a:r>
            <a:r>
              <a:rPr lang="zh-CN" altLang="en-US" sz="3600" dirty="0"/>
              <a:t>识别人脸（用于图片识别）</a:t>
            </a:r>
            <a:endParaRPr lang="en-US" altLang="zh-CN" sz="3600" dirty="0"/>
          </a:p>
          <a:p>
            <a:pPr algn="ctr"/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BB3880-70FA-4807-B727-1067740C0DBD}"/>
              </a:ext>
            </a:extLst>
          </p:cNvPr>
          <p:cNvSpPr txBox="1"/>
          <p:nvPr/>
        </p:nvSpPr>
        <p:spPr>
          <a:xfrm>
            <a:off x="178925" y="547271"/>
            <a:ext cx="71438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from PIL import Image</a:t>
            </a:r>
          </a:p>
          <a:p>
            <a:r>
              <a:rPr lang="en-US" altLang="zh-CN" sz="1000" dirty="0"/>
              <a:t>import </a:t>
            </a:r>
            <a:r>
              <a:rPr lang="en-US" altLang="zh-CN" sz="1000" dirty="0" err="1"/>
              <a:t>face_recognition</a:t>
            </a:r>
            <a:endParaRPr lang="en-US" altLang="zh-CN" sz="1000" dirty="0"/>
          </a:p>
          <a:p>
            <a:r>
              <a:rPr lang="en-US" altLang="zh-CN" sz="1000" dirty="0"/>
              <a:t>import cv2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将图片文件加载到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numpy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数组中</a:t>
            </a:r>
          </a:p>
          <a:p>
            <a:r>
              <a:rPr lang="en-US" altLang="zh-CN" sz="1000" dirty="0"/>
              <a:t>image = face_recognition.load_image_file("1-1.jpeg")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使用默认的给予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HOG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模型查找图像中所有人脸</a:t>
            </a:r>
          </a:p>
          <a:p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这个方法已经相当准确了，但还是不如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CNN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模型那么准确，因为没有使用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GPU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加速</a:t>
            </a:r>
          </a:p>
          <a:p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accent3">
                    <a:lumMod val="50000"/>
                  </a:schemeClr>
                </a:solidFill>
              </a:rPr>
              <a:t>另请参见</a:t>
            </a:r>
            <a:r>
              <a:rPr lang="en-US" altLang="zh-CN" sz="1000" dirty="0">
                <a:solidFill>
                  <a:schemeClr val="accent3">
                    <a:lumMod val="50000"/>
                  </a:schemeClr>
                </a:solidFill>
              </a:rPr>
              <a:t>: find_faces_in_picture_cnn.py</a:t>
            </a:r>
          </a:p>
          <a:p>
            <a:r>
              <a:rPr lang="en-US" altLang="zh-CN" sz="1000" dirty="0"/>
              <a:t>face_locations = face_recognition.face_locations(image)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</a:rPr>
              <a:t>使用</a:t>
            </a: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CNN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</a:rPr>
              <a:t>模型</a:t>
            </a:r>
          </a:p>
          <a:p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# face_locations = face_recognition.face_locations(image, number_of_times_to_upsample=0, model="cnn")</a:t>
            </a:r>
          </a:p>
          <a:p>
            <a:endParaRPr lang="en-US" altLang="zh-CN" sz="1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CN" sz="1000" dirty="0"/>
              <a:t>print("</a:t>
            </a:r>
            <a:r>
              <a:rPr lang="zh-CN" altLang="en-US" sz="1000" dirty="0"/>
              <a:t>我从图片中找到了</a:t>
            </a:r>
            <a:r>
              <a:rPr lang="en-US" altLang="zh-CN" sz="1000" dirty="0"/>
              <a:t>{} </a:t>
            </a:r>
            <a:r>
              <a:rPr lang="zh-CN" altLang="en-US" sz="1000" dirty="0"/>
              <a:t>张人脸</a:t>
            </a:r>
            <a:r>
              <a:rPr lang="en-US" altLang="zh-CN" sz="1000" dirty="0"/>
              <a:t>".format(len(face_locations)))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打印：我从图片中找到了 多少 张人脸</a:t>
            </a:r>
          </a:p>
          <a:p>
            <a:endParaRPr lang="en-US" altLang="zh-CN" sz="1000" dirty="0"/>
          </a:p>
          <a:p>
            <a:r>
              <a:rPr lang="en-US" altLang="zh-CN" sz="1000" dirty="0"/>
              <a:t>for face_location in face_locations:          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循环找到的所有人脸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000" dirty="0"/>
              <a:t>        top, right, bottom, left = </a:t>
            </a:r>
            <a:r>
              <a:rPr lang="en-US" altLang="zh-CN" sz="1000" dirty="0" err="1"/>
              <a:t>face_location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打印每张脸的位置信息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000" dirty="0"/>
              <a:t>        print("</a:t>
            </a:r>
            <a:r>
              <a:rPr lang="zh-CN" altLang="en-US" sz="1000" dirty="0"/>
              <a:t>位于像素位置的</a:t>
            </a:r>
            <a:r>
              <a:rPr lang="en-US" altLang="zh-CN" sz="1000" dirty="0"/>
              <a:t>:</a:t>
            </a:r>
            <a:r>
              <a:rPr lang="zh-CN" altLang="en-US" sz="1000" dirty="0"/>
              <a:t>上</a:t>
            </a:r>
            <a:r>
              <a:rPr lang="en-US" altLang="zh-CN" sz="1000" dirty="0"/>
              <a:t>{}, </a:t>
            </a:r>
            <a:r>
              <a:rPr lang="zh-CN" altLang="en-US" sz="1000" dirty="0"/>
              <a:t>左</a:t>
            </a:r>
            <a:r>
              <a:rPr lang="en-US" altLang="zh-CN" sz="1000" dirty="0"/>
              <a:t>: {}, </a:t>
            </a:r>
            <a:r>
              <a:rPr lang="zh-CN" altLang="en-US" sz="1000" dirty="0"/>
              <a:t>下</a:t>
            </a:r>
            <a:r>
              <a:rPr lang="en-US" altLang="zh-CN" sz="1000" dirty="0"/>
              <a:t>: {}, </a:t>
            </a:r>
            <a:r>
              <a:rPr lang="zh-CN" altLang="en-US" sz="1000" dirty="0"/>
              <a:t>右</a:t>
            </a:r>
            <a:r>
              <a:rPr lang="en-US" altLang="zh-CN" sz="1000" dirty="0"/>
              <a:t>: {}".format(top, left, bottom, right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))#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指定人脸的位置信息，然后显示人脸图片</a:t>
            </a:r>
          </a:p>
          <a:p>
            <a:r>
              <a:rPr lang="zh-CN" altLang="en-US" sz="1000" dirty="0"/>
              <a:t>        </a:t>
            </a:r>
            <a:r>
              <a:rPr lang="en-US" altLang="zh-CN" sz="1000" dirty="0"/>
              <a:t>face_image = image[top:bottom, left:right]</a:t>
            </a:r>
          </a:p>
          <a:p>
            <a:r>
              <a:rPr lang="en-US" altLang="zh-CN" sz="1000" dirty="0"/>
              <a:t>        pil_image = Image.fromarray(face_image)</a:t>
            </a:r>
          </a:p>
          <a:p>
            <a:r>
              <a:rPr lang="en-US" altLang="zh-CN" sz="1000" dirty="0"/>
              <a:t>        pil_image.show()</a:t>
            </a:r>
          </a:p>
          <a:p>
            <a:endParaRPr lang="en-US" altLang="zh-CN" sz="1000" dirty="0"/>
          </a:p>
          <a:p>
            <a:r>
              <a:rPr lang="en-US" altLang="zh-CN" sz="1000" dirty="0"/>
              <a:t>for top, right, bottom, left in face_locations:</a:t>
            </a:r>
          </a:p>
          <a:p>
            <a:r>
              <a:rPr lang="en-US" altLang="zh-CN" sz="1000" dirty="0"/>
              <a:t>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对人脸画框</a:t>
            </a:r>
          </a:p>
          <a:p>
            <a:r>
              <a:rPr lang="zh-CN" altLang="en-US" sz="1000" dirty="0"/>
              <a:t>    </a:t>
            </a:r>
            <a:r>
              <a:rPr lang="en-US" altLang="zh-CN" sz="1000" dirty="0"/>
              <a:t>cv2.rectangle(image, (left, top), (right, bottom), (0, 255, 0), 2)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显示框人脸的框的颜色为绿色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000" dirty="0"/>
              <a:t>    rgb_img=image[:,:,::-1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]#img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颜色改</a:t>
            </a:r>
            <a:r>
              <a:rPr lang="en-US" altLang="zh-CN" sz="1000" dirty="0" err="1">
                <a:solidFill>
                  <a:schemeClr val="tx1">
                    <a:lumMod val="85000"/>
                  </a:schemeClr>
                </a:solidFill>
              </a:rPr>
              <a:t>rgb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颜色，否则图片会出现偏蓝的效果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000" dirty="0"/>
              <a:t>    cv2.imshow(“</a:t>
            </a:r>
            <a:r>
              <a:rPr lang="en-US" altLang="zh-CN" sz="1000" dirty="0" err="1"/>
              <a:t>img</a:t>
            </a:r>
            <a:r>
              <a:rPr lang="en-US" altLang="zh-CN" sz="1000" dirty="0"/>
              <a:t>”, </a:t>
            </a:r>
            <a:r>
              <a:rPr lang="en-US" altLang="zh-CN" sz="1000" dirty="0" err="1"/>
              <a:t>rgb_img</a:t>
            </a:r>
            <a:r>
              <a:rPr lang="en-US" altLang="zh-CN" sz="1000" dirty="0"/>
              <a:t>)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显示框出人脸的图片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altLang="zh-CN" sz="1000" dirty="0"/>
          </a:p>
          <a:p>
            <a:r>
              <a:rPr lang="en-US" altLang="zh-CN" sz="1000" dirty="0"/>
              <a:t>if cv2.waitKey(0):</a:t>
            </a:r>
          </a:p>
          <a:p>
            <a:r>
              <a:rPr lang="en-US" altLang="zh-CN" sz="1000" dirty="0"/>
              <a:t>   cv2.imwrite(‘tt.jpg’, rgb_img)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</a:rPr>
              <a:t>#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</a:rPr>
              <a:t>保存框出的图片</a:t>
            </a:r>
            <a:endParaRPr lang="en-US" altLang="zh-CN" sz="1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altLang="zh-CN" sz="1000" dirty="0"/>
              <a:t>   cv2.destroyAllWindows()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E2C74-C00A-4F07-A77E-0A76BBDE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87" y="741104"/>
            <a:ext cx="3914687" cy="31507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D3C014-B0B6-4B90-A49D-4220EB4A7162}"/>
              </a:ext>
            </a:extLst>
          </p:cNvPr>
          <p:cNvSpPr/>
          <p:nvPr/>
        </p:nvSpPr>
        <p:spPr>
          <a:xfrm>
            <a:off x="174452" y="6155071"/>
            <a:ext cx="30382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负责人：罗斐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30B85CFC-EC33-4DF0-9D5F-C81112C8CD97}"/>
              </a:ext>
            </a:extLst>
          </p:cNvPr>
          <p:cNvSpPr/>
          <p:nvPr/>
        </p:nvSpPr>
        <p:spPr>
          <a:xfrm>
            <a:off x="6480700" y="2370337"/>
            <a:ext cx="399495" cy="408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74EBA4-702C-40F5-8F06-B3F8A61CF282}"/>
              </a:ext>
            </a:extLst>
          </p:cNvPr>
          <p:cNvSpPr/>
          <p:nvPr/>
        </p:nvSpPr>
        <p:spPr>
          <a:xfrm>
            <a:off x="6811657" y="2428821"/>
            <a:ext cx="64633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可选择</a:t>
            </a:r>
            <a:endParaRPr lang="zh-CN" altLang="en-US" sz="12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24D9B7-700A-416D-89D3-E5ECAB666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03" y="4144464"/>
            <a:ext cx="2010607" cy="20106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ACA952-A9B9-477B-96C7-A67699124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78" y="4144464"/>
            <a:ext cx="2010607" cy="20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4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9C76E2-4B3F-47F4-8D84-9C8809E285B6}"/>
              </a:ext>
            </a:extLst>
          </p:cNvPr>
          <p:cNvSpPr/>
          <p:nvPr/>
        </p:nvSpPr>
        <p:spPr>
          <a:xfrm>
            <a:off x="94857" y="0"/>
            <a:ext cx="61195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1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确定比例系数 </a:t>
            </a:r>
          </a:p>
          <a:p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CE3B9-3072-4FDA-8C03-146582739459}"/>
              </a:ext>
            </a:extLst>
          </p:cNvPr>
          <p:cNvSpPr txBox="1"/>
          <p:nvPr/>
        </p:nvSpPr>
        <p:spPr>
          <a:xfrm>
            <a:off x="366993" y="1405467"/>
            <a:ext cx="7463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k(</a:t>
            </a:r>
            <a:r>
              <a:rPr lang="zh-CN" altLang="en-US" b="0" i="0" dirty="0">
                <a:effectLst/>
                <a:latin typeface="-apple-system"/>
              </a:rPr>
              <a:t>比例系数</a:t>
            </a:r>
            <a:r>
              <a:rPr lang="en-US" altLang="zh-CN" b="0" i="0" dirty="0">
                <a:effectLst/>
                <a:latin typeface="-apple-system"/>
              </a:rPr>
              <a:t>) = β(</a:t>
            </a:r>
            <a:r>
              <a:rPr lang="zh-CN" altLang="en-US" b="0" i="0" dirty="0">
                <a:effectLst/>
                <a:latin typeface="-apple-system"/>
              </a:rPr>
              <a:t>视野角度</a:t>
            </a:r>
            <a:r>
              <a:rPr lang="en-US" altLang="zh-CN" b="0" i="0" dirty="0">
                <a:effectLst/>
                <a:latin typeface="-apple-system"/>
              </a:rPr>
              <a:t>) / D(</a:t>
            </a:r>
            <a:r>
              <a:rPr lang="zh-CN" altLang="en-US" b="0" i="0" dirty="0">
                <a:effectLst/>
                <a:latin typeface="-apple-system"/>
              </a:rPr>
              <a:t>对应维度的像素点的个数</a:t>
            </a:r>
            <a:r>
              <a:rPr lang="en-US" altLang="zh-CN" b="0" i="0" dirty="0">
                <a:effectLst/>
                <a:latin typeface="-apple-system"/>
              </a:rPr>
              <a:t>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04BD3A-CC20-485F-A516-F06C47D5694A}"/>
              </a:ext>
            </a:extLst>
          </p:cNvPr>
          <p:cNvSpPr txBox="1"/>
          <p:nvPr/>
        </p:nvSpPr>
        <p:spPr>
          <a:xfrm>
            <a:off x="6348052" y="1402677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摄像头的分辨率为</a:t>
            </a:r>
            <a:r>
              <a:rPr lang="en-US" altLang="zh-CN" dirty="0"/>
              <a:t>1920*1080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720B1-E219-424B-A112-0DEC6527CC32}"/>
              </a:ext>
            </a:extLst>
          </p:cNvPr>
          <p:cNvSpPr txBox="1"/>
          <p:nvPr/>
        </p:nvSpPr>
        <p:spPr>
          <a:xfrm>
            <a:off x="3319796" y="3605874"/>
            <a:ext cx="277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β</a:t>
            </a:r>
            <a:r>
              <a:rPr lang="zh-CN" altLang="en-US" b="0" i="0" dirty="0">
                <a:effectLst/>
                <a:latin typeface="-apple-system"/>
              </a:rPr>
              <a:t>为</a:t>
            </a:r>
            <a:r>
              <a:rPr lang="en-US" altLang="zh-CN" b="0" i="0" dirty="0">
                <a:effectLst/>
                <a:latin typeface="-apple-system"/>
              </a:rPr>
              <a:t>32 ° +35 ° =67°</a:t>
            </a:r>
          </a:p>
          <a:p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计算得到</a:t>
            </a:r>
            <a:r>
              <a:rPr lang="en-US" altLang="zh-CN" dirty="0">
                <a:latin typeface="-apple-system"/>
              </a:rPr>
              <a:t>k=3.14254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CE816-CBB6-497F-8E37-34E10776D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081" y="3161483"/>
            <a:ext cx="2633016" cy="31680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83BB8A-4DBC-4846-B870-60CCAE706F63}"/>
              </a:ext>
            </a:extLst>
          </p:cNvPr>
          <p:cNvSpPr/>
          <p:nvPr/>
        </p:nvSpPr>
        <p:spPr>
          <a:xfrm>
            <a:off x="-14572" y="615507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负责人：康智聪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F094E7-EE79-4A4B-B228-5A908AF3BBC0}"/>
              </a:ext>
            </a:extLst>
          </p:cNvPr>
          <p:cNvSpPr txBox="1"/>
          <p:nvPr/>
        </p:nvSpPr>
        <p:spPr>
          <a:xfrm>
            <a:off x="430617" y="2332591"/>
            <a:ext cx="5402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制作一张画中心线的图片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用摄像头对准中心线拍照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根据摄像头所看到的最右（最左）边线画一条线</a:t>
            </a:r>
          </a:p>
        </p:txBody>
      </p:sp>
    </p:spTree>
    <p:extLst>
      <p:ext uri="{BB962C8B-B14F-4D97-AF65-F5344CB8AC3E}">
        <p14:creationId xmlns:p14="http://schemas.microsoft.com/office/powerpoint/2010/main" val="401548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14DED4-DDE4-4F2E-AD5A-1D285C9E0361}"/>
              </a:ext>
            </a:extLst>
          </p:cNvPr>
          <p:cNvSpPr/>
          <p:nvPr/>
        </p:nvSpPr>
        <p:spPr>
          <a:xfrm>
            <a:off x="75415" y="0"/>
            <a:ext cx="43080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人脸追踪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7CB011-1DB2-487E-AFF6-71CC776C3EB8}"/>
              </a:ext>
            </a:extLst>
          </p:cNvPr>
          <p:cNvSpPr txBox="1"/>
          <p:nvPr/>
        </p:nvSpPr>
        <p:spPr>
          <a:xfrm>
            <a:off x="0" y="579358"/>
            <a:ext cx="51739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Gill Sans MT (正文)"/>
              </a:rPr>
              <a:t># coding = utf-8</a:t>
            </a:r>
          </a:p>
          <a:p>
            <a:r>
              <a:rPr lang="en-US" altLang="zh-CN" sz="1000" dirty="0">
                <a:latin typeface="Gill Sans MT (正文)"/>
              </a:rPr>
              <a:t>import face_recognition</a:t>
            </a:r>
          </a:p>
          <a:p>
            <a:r>
              <a:rPr lang="en-US" altLang="zh-CN" sz="1000" dirty="0">
                <a:latin typeface="Gill Sans MT (正文)"/>
              </a:rPr>
              <a:t>import cv2</a:t>
            </a:r>
          </a:p>
          <a:p>
            <a:r>
              <a:rPr lang="en-US" altLang="zh-CN" sz="1000" dirty="0">
                <a:latin typeface="Gill Sans MT (正文)"/>
              </a:rPr>
              <a:t>import RPi.GPIO as GPIO</a:t>
            </a:r>
          </a:p>
          <a:p>
            <a:r>
              <a:rPr lang="en-US" altLang="zh-CN" sz="1000" dirty="0">
                <a:latin typeface="Gill Sans MT (正文)"/>
              </a:rPr>
              <a:t>import time</a:t>
            </a:r>
          </a:p>
          <a:p>
            <a:r>
              <a:rPr lang="en-US" altLang="zh-CN" sz="1000" dirty="0">
                <a:latin typeface="Gill Sans MT (正文)"/>
              </a:rPr>
              <a:t> </a:t>
            </a:r>
          </a:p>
          <a:p>
            <a:r>
              <a:rPr lang="en-US" altLang="zh-CN" sz="1000" dirty="0">
                <a:latin typeface="Gill Sans MT (正文)"/>
              </a:rPr>
              <a:t>def setServoAngle(servo, angle):</a:t>
            </a:r>
          </a:p>
          <a:p>
            <a:r>
              <a:rPr lang="en-US" altLang="zh-CN" sz="1000" dirty="0">
                <a:latin typeface="Gill Sans MT (正文)"/>
              </a:rPr>
              <a:t>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'''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:param servo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控制舵机的引脚编号，这取决于你，我用的分别是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17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和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27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:param angle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舵机的位置，范围是：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0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到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180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，单位是度</a:t>
            </a:r>
          </a:p>
          <a:p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return: None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'''</a:t>
            </a:r>
          </a:p>
          <a:p>
            <a:r>
              <a:rPr lang="en-US" altLang="zh-CN" sz="1000" dirty="0">
                <a:latin typeface="Gill Sans MT (正文)"/>
              </a:rPr>
              <a:t>    GPIO.setmode(GPIO.BCM)</a:t>
            </a:r>
          </a:p>
          <a:p>
            <a:r>
              <a:rPr lang="en-US" altLang="zh-CN" sz="1000" dirty="0">
                <a:latin typeface="Gill Sans MT (正文)"/>
              </a:rPr>
              <a:t>    GPIO.setwarnings(False)</a:t>
            </a:r>
          </a:p>
          <a:p>
            <a:r>
              <a:rPr lang="en-US" altLang="zh-CN" sz="1000" dirty="0">
                <a:latin typeface="Gill Sans MT (正文)"/>
              </a:rPr>
              <a:t>    GPIO.setup(servo, GPIO.OUT)</a:t>
            </a:r>
          </a:p>
          <a:p>
            <a:r>
              <a:rPr lang="en-US" altLang="zh-CN" sz="1000" dirty="0">
                <a:latin typeface="Gill Sans MT (正文)"/>
              </a:rPr>
              <a:t>    pwm = GPIO.PWM(servo, 50)</a:t>
            </a:r>
          </a:p>
          <a:p>
            <a:r>
              <a:rPr lang="en-US" altLang="zh-CN" sz="1000" dirty="0">
                <a:latin typeface="Gill Sans MT (正文)"/>
              </a:rPr>
              <a:t>    pwm.start(8)</a:t>
            </a:r>
          </a:p>
          <a:p>
            <a:r>
              <a:rPr lang="en-US" altLang="zh-CN" sz="1000" dirty="0">
                <a:latin typeface="Gill Sans MT (正文)"/>
              </a:rPr>
              <a:t>    dutyCycle = angle / 18. + 3.</a:t>
            </a:r>
          </a:p>
          <a:p>
            <a:r>
              <a:rPr lang="en-US" altLang="zh-CN" sz="1000" dirty="0">
                <a:latin typeface="Gill Sans MT (正文)"/>
              </a:rPr>
              <a:t>    pwm.ChangeDutyCycle(dutyCycle)</a:t>
            </a:r>
          </a:p>
          <a:p>
            <a:r>
              <a:rPr lang="en-US" altLang="zh-CN" sz="1000" dirty="0">
                <a:latin typeface="Gill Sans MT (正文)"/>
              </a:rPr>
              <a:t>    time.sleep(0.3)</a:t>
            </a:r>
          </a:p>
          <a:p>
            <a:r>
              <a:rPr lang="en-US" altLang="zh-CN" sz="1000" dirty="0">
                <a:latin typeface="Gill Sans MT (正文)"/>
              </a:rPr>
              <a:t>    pwm.stop()</a:t>
            </a:r>
          </a:p>
          <a:p>
            <a:r>
              <a:rPr lang="en-US" altLang="zh-CN" sz="1000" dirty="0">
                <a:latin typeface="Gill Sans MT (正文)"/>
              </a:rPr>
              <a:t>    GPIO.cleanup()</a:t>
            </a:r>
          </a:p>
          <a:p>
            <a:r>
              <a:rPr lang="en-US" altLang="zh-CN" sz="1000" dirty="0">
                <a:latin typeface="Gill Sans MT (正文)"/>
              </a:rPr>
              <a:t> 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设置舵机的初始位置</a:t>
            </a:r>
          </a:p>
          <a:p>
            <a:r>
              <a:rPr lang="en-US" altLang="zh-CN" sz="1000" dirty="0">
                <a:latin typeface="Gill Sans MT (正文)"/>
              </a:rPr>
              <a:t>x0, y0 = 80, 30</a:t>
            </a:r>
          </a:p>
          <a:p>
            <a:r>
              <a:rPr lang="en-US" altLang="zh-CN" sz="1000" dirty="0">
                <a:latin typeface="Gill Sans MT (正文)"/>
              </a:rPr>
              <a:t>setServoAngle(27, x0)</a:t>
            </a:r>
          </a:p>
          <a:p>
            <a:r>
              <a:rPr lang="en-US" altLang="zh-CN" sz="1000" dirty="0">
                <a:latin typeface="Gill Sans MT (正文)"/>
              </a:rPr>
              <a:t>setServoAngle(17, y0)</a:t>
            </a:r>
          </a:p>
          <a:p>
            <a:r>
              <a:rPr lang="en-US" altLang="zh-CN" sz="1000" dirty="0">
                <a:latin typeface="Gill Sans MT (正文)"/>
              </a:rPr>
              <a:t> </a:t>
            </a:r>
          </a:p>
          <a:p>
            <a:r>
              <a:rPr lang="en-US" altLang="zh-CN" sz="1000" dirty="0">
                <a:latin typeface="Gill Sans MT (正文)"/>
              </a:rPr>
              <a:t>while True: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 (正文)"/>
              </a:rPr>
              <a:t>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创建视频对象，打开摄像头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video_capture = cv2.VideoCapture(0)</a:t>
            </a:r>
          </a:p>
          <a:p>
            <a:r>
              <a:rPr lang="en-US" altLang="zh-CN" sz="1000" dirty="0">
                <a:latin typeface="Gill Sans MT (正文)"/>
              </a:rPr>
              <a:t>    ret, pframe = video_capture.read()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释放视频对象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video_capture.release()</a:t>
            </a:r>
          </a:p>
          <a:p>
            <a:r>
              <a:rPr lang="en-US" altLang="zh-CN" sz="1000" dirty="0">
                <a:latin typeface="Gill Sans MT (正文)"/>
              </a:rPr>
              <a:t>    frame = cv2.resize(pframe, (0, 0), fx=0.25, fy=0.25)  </a:t>
            </a: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这里将分辨率缩小为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1/4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，故比例系数增大为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4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倍，现在是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0.078125*4 = 0.3125</a:t>
            </a:r>
          </a:p>
          <a:p>
            <a:r>
              <a:rPr lang="en-US" altLang="zh-CN" sz="1000" dirty="0">
                <a:latin typeface="Gill Sans MT (正文)"/>
              </a:rPr>
              <a:t>    </a:t>
            </a:r>
          </a:p>
          <a:p>
            <a:r>
              <a:rPr lang="en-US" altLang="zh-CN" sz="1000" dirty="0">
                <a:latin typeface="Gill Sans MT (正文)"/>
              </a:rPr>
              <a:t>    </a:t>
            </a:r>
          </a:p>
          <a:p>
            <a:endParaRPr lang="zh-CN" altLang="en-US" sz="1000" dirty="0">
              <a:latin typeface="Gill Sans MT (正文)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2C2213-EBBA-46BC-89FE-A62BADD11311}"/>
              </a:ext>
            </a:extLst>
          </p:cNvPr>
          <p:cNvSpPr txBox="1"/>
          <p:nvPr/>
        </p:nvSpPr>
        <p:spPr>
          <a:xfrm>
            <a:off x="4114800" y="646331"/>
            <a:ext cx="55397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 (正文)"/>
              </a:rPr>
              <a:t>       </a:t>
            </a:r>
            <a:r>
              <a:rPr lang="en-US" altLang="zh-CN" sz="1000" dirty="0">
                <a:latin typeface="Gill Sans MT (正文)"/>
              </a:rPr>
              <a:t>output = frame[:, :, ::-1]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Gill Sans MT (正文)"/>
            </a:endParaRPr>
          </a:p>
          <a:p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确定脸的位置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face_locations = face_recognition.face_locations(output)</a:t>
            </a:r>
          </a:p>
          <a:p>
            <a:r>
              <a:rPr lang="en-US" altLang="zh-CN" sz="1000" dirty="0">
                <a:latin typeface="Gill Sans MT (正文)"/>
              </a:rPr>
              <a:t>    if face_locations:</a:t>
            </a:r>
          </a:p>
          <a:p>
            <a:r>
              <a:rPr lang="en-US" altLang="zh-CN" sz="1000" dirty="0">
                <a:latin typeface="Gill Sans MT (正文)"/>
              </a:rPr>
              <a:t>        x = (face_locations[0][1] + face_locations[0][3])/2</a:t>
            </a:r>
          </a:p>
          <a:p>
            <a:r>
              <a:rPr lang="en-US" altLang="zh-CN" sz="1000" dirty="0">
                <a:latin typeface="Gill Sans MT (正文)"/>
              </a:rPr>
              <a:t>        y = (face_locations[0][0] + face_locations[0][2])/2</a:t>
            </a:r>
          </a:p>
          <a:p>
            <a:r>
              <a:rPr lang="en-US" altLang="zh-CN" sz="1000" dirty="0">
                <a:latin typeface="Gill Sans MT (正文)"/>
              </a:rPr>
              <a:t>        print(x, y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)  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输出脸中心到右上顶点的水平和垂直距离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else:</a:t>
            </a:r>
          </a:p>
          <a:p>
            <a:r>
              <a:rPr lang="en-US" altLang="zh-CN" sz="1000" dirty="0">
                <a:latin typeface="Gill Sans MT (正文)"/>
              </a:rPr>
              <a:t>        x, y = 80,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 (正文)"/>
              </a:rPr>
              <a:t>60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如果没有脸则让舵机保持不动，相当于脸在中央（这时的分辨率为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160*120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）</a:t>
            </a:r>
          </a:p>
          <a:p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                          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计算出舵机应该移动的角度，正负与你舵机的安装方式有关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dx = (80 - x) * 0.314125</a:t>
            </a:r>
          </a:p>
          <a:p>
            <a:r>
              <a:rPr lang="en-US" altLang="zh-CN" sz="1000" dirty="0">
                <a:latin typeface="Gill Sans MT (正文)"/>
              </a:rPr>
              <a:t>    dy = (60 - y) * 0.314125</a:t>
            </a:r>
          </a:p>
          <a:p>
            <a:r>
              <a:rPr lang="en-US" altLang="zh-CN" sz="1000" dirty="0">
                <a:latin typeface="Gill Sans MT (正文)"/>
              </a:rPr>
              <a:t> </a:t>
            </a:r>
          </a:p>
          <a:p>
            <a:r>
              <a:rPr lang="en-US" altLang="zh-CN" sz="1000" dirty="0">
                <a:latin typeface="Gill Sans MT (正文)"/>
              </a:rPr>
              <a:t>    if abs(dx) &gt;= 3: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设置一个阈值，当角度大于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3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时，才移动，避免舵机一直在原地抖动，下同</a:t>
            </a:r>
          </a:p>
          <a:p>
            <a:r>
              <a:rPr lang="zh-CN" altLang="en-US" sz="1000" dirty="0">
                <a:latin typeface="Gill Sans MT (正文)"/>
              </a:rPr>
              <a:t>        </a:t>
            </a:r>
            <a:r>
              <a:rPr lang="en-US" altLang="zh-CN" sz="1000" dirty="0">
                <a:latin typeface="Gill Sans MT (正文)"/>
              </a:rPr>
              <a:t>x0 += dx</a:t>
            </a:r>
          </a:p>
          <a:p>
            <a:r>
              <a:rPr lang="en-US" altLang="zh-CN" sz="1000" dirty="0">
                <a:latin typeface="Gill Sans MT (正文)"/>
              </a:rPr>
              <a:t>        if x0 &gt; 180: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设置界限，超出范围不再转动，下同</a:t>
            </a:r>
          </a:p>
          <a:p>
            <a:r>
              <a:rPr lang="zh-CN" altLang="en-US" sz="1000" dirty="0">
                <a:latin typeface="Gill Sans MT (正文)"/>
              </a:rPr>
              <a:t>            </a:t>
            </a:r>
            <a:r>
              <a:rPr lang="en-US" altLang="zh-CN" sz="1000" dirty="0">
                <a:latin typeface="Gill Sans MT (正文)"/>
              </a:rPr>
              <a:t>x0 = 180</a:t>
            </a:r>
          </a:p>
          <a:p>
            <a:r>
              <a:rPr lang="en-US" altLang="zh-CN" sz="1000" dirty="0">
                <a:latin typeface="Gill Sans MT (正文)"/>
              </a:rPr>
              <a:t>        elif x0 &lt; 0:</a:t>
            </a:r>
          </a:p>
          <a:p>
            <a:r>
              <a:rPr lang="en-US" altLang="zh-CN" sz="1000" dirty="0">
                <a:latin typeface="Gill Sans MT (正文)"/>
              </a:rPr>
              <a:t>            x0 = 0</a:t>
            </a:r>
          </a:p>
          <a:p>
            <a:r>
              <a:rPr lang="en-US" altLang="zh-CN" sz="1000" dirty="0">
                <a:latin typeface="Gill Sans MT (正文)"/>
              </a:rPr>
              <a:t>        setServoAngle(27, x0)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水平方向的舵机控制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</a:p>
          <a:p>
            <a:r>
              <a:rPr lang="zh-CN" altLang="en-US" sz="1000" dirty="0">
                <a:latin typeface="Gill Sans MT (正文)"/>
              </a:rPr>
              <a:t>    </a:t>
            </a:r>
            <a:r>
              <a:rPr lang="en-US" altLang="zh-CN" sz="1000" dirty="0">
                <a:latin typeface="Gill Sans MT (正文)"/>
              </a:rPr>
              <a:t>if abs(dy) &gt;= 3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 (正文)"/>
              </a:rPr>
              <a:t>:  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设置阈值</a:t>
            </a:r>
          </a:p>
          <a:p>
            <a:r>
              <a:rPr lang="zh-CN" altLang="en-US" sz="1000" dirty="0">
                <a:latin typeface="Gill Sans MT (正文)"/>
              </a:rPr>
              <a:t>        </a:t>
            </a:r>
            <a:r>
              <a:rPr lang="en-US" altLang="zh-CN" sz="1000" dirty="0">
                <a:latin typeface="Gill Sans MT (正文)"/>
              </a:rPr>
              <a:t>y0 += dy</a:t>
            </a:r>
          </a:p>
          <a:p>
            <a:r>
              <a:rPr lang="en-US" altLang="zh-CN" sz="1000" dirty="0">
                <a:latin typeface="Gill Sans MT (正文)"/>
              </a:rPr>
              <a:t>        if y0 &gt; 180:</a:t>
            </a:r>
          </a:p>
          <a:p>
            <a:r>
              <a:rPr lang="en-US" altLang="zh-CN" sz="1000" dirty="0">
                <a:latin typeface="Gill Sans MT (正文)"/>
              </a:rPr>
              <a:t>            y0 = 180</a:t>
            </a:r>
          </a:p>
          <a:p>
            <a:r>
              <a:rPr lang="en-US" altLang="zh-CN" sz="1000" dirty="0">
                <a:latin typeface="Gill Sans MT (正文)"/>
              </a:rPr>
              <a:t>        elif y0 &lt; 0:</a:t>
            </a:r>
          </a:p>
          <a:p>
            <a:r>
              <a:rPr lang="en-US" altLang="zh-CN" sz="1000" dirty="0">
                <a:latin typeface="Gill Sans MT (正文)"/>
              </a:rPr>
              <a:t>            y0 = 0</a:t>
            </a:r>
          </a:p>
          <a:p>
            <a:r>
              <a:rPr lang="en-US" altLang="zh-CN" sz="1000" dirty="0">
                <a:latin typeface="Gill Sans MT (正文)"/>
              </a:rPr>
              <a:t>        setServoAngle(17, y0</a:t>
            </a:r>
            <a:r>
              <a:rPr lang="en-US" altLang="zh-CN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)  # </a:t>
            </a:r>
            <a:r>
              <a:rPr lang="zh-CN" altLang="en-US" sz="1000" dirty="0">
                <a:solidFill>
                  <a:schemeClr val="tx1">
                    <a:lumMod val="85000"/>
                  </a:schemeClr>
                </a:solidFill>
                <a:latin typeface="Gill Sans MT (正文)"/>
              </a:rPr>
              <a:t>垂直方向的舵机控制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E6FFE-101E-4507-B149-39220653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26" y="579358"/>
            <a:ext cx="2317594" cy="29809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0F23DC2-4694-4CC3-BDD7-94A83FBB0FAF}"/>
              </a:ext>
            </a:extLst>
          </p:cNvPr>
          <p:cNvSpPr/>
          <p:nvPr/>
        </p:nvSpPr>
        <p:spPr>
          <a:xfrm>
            <a:off x="-14572" y="615507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</a:rPr>
              <a:t>负责人：康智聪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DCDDF6D-112E-411C-8D48-CFD3AFDBF8C7}"/>
              </a:ext>
            </a:extLst>
          </p:cNvPr>
          <p:cNvSpPr/>
          <p:nvPr/>
        </p:nvSpPr>
        <p:spPr>
          <a:xfrm>
            <a:off x="1911819" y="1429304"/>
            <a:ext cx="387497" cy="25478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E8F09C-08F0-4034-B6A6-0249438EA176}"/>
              </a:ext>
            </a:extLst>
          </p:cNvPr>
          <p:cNvSpPr/>
          <p:nvPr/>
        </p:nvSpPr>
        <p:spPr>
          <a:xfrm>
            <a:off x="2220131" y="2523768"/>
            <a:ext cx="22621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设置</a:t>
            </a:r>
            <a:endParaRPr lang="en-US" altLang="zh-CN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调整舵机角度的函数</a:t>
            </a:r>
          </a:p>
        </p:txBody>
      </p:sp>
    </p:spTree>
    <p:extLst>
      <p:ext uri="{BB962C8B-B14F-4D97-AF65-F5344CB8AC3E}">
        <p14:creationId xmlns:p14="http://schemas.microsoft.com/office/powerpoint/2010/main" val="2962586914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画廊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</TotalTime>
  <Words>1699</Words>
  <Application>Microsoft Office PowerPoint</Application>
  <PresentationFormat>宽屏</PresentationFormat>
  <Paragraphs>193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-apple-system</vt:lpstr>
      <vt:lpstr>Gill Sans MT (正文)</vt:lpstr>
      <vt:lpstr>等线</vt:lpstr>
      <vt:lpstr>Arial</vt:lpstr>
      <vt:lpstr>Rockwell</vt:lpstr>
      <vt:lpstr>画廊</vt:lpstr>
      <vt:lpstr>PowerPoint 演示文稿</vt:lpstr>
      <vt:lpstr>小组工作分配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 智聪</dc:creator>
  <cp:lastModifiedBy>康 智聪</cp:lastModifiedBy>
  <cp:revision>48</cp:revision>
  <dcterms:created xsi:type="dcterms:W3CDTF">2021-11-22T11:19:29Z</dcterms:created>
  <dcterms:modified xsi:type="dcterms:W3CDTF">2021-12-14T01:01:45Z</dcterms:modified>
</cp:coreProperties>
</file>